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65" r:id="rId5"/>
    <p:sldId id="358" r:id="rId6"/>
    <p:sldId id="359" r:id="rId7"/>
    <p:sldId id="346" r:id="rId8"/>
    <p:sldId id="348" r:id="rId9"/>
    <p:sldId id="349" r:id="rId10"/>
    <p:sldId id="350" r:id="rId11"/>
    <p:sldId id="347" r:id="rId12"/>
    <p:sldId id="351" r:id="rId13"/>
    <p:sldId id="352" r:id="rId14"/>
    <p:sldId id="353" r:id="rId15"/>
    <p:sldId id="354" r:id="rId16"/>
    <p:sldId id="355" r:id="rId17"/>
    <p:sldId id="310" r:id="rId18"/>
    <p:sldId id="327" r:id="rId19"/>
    <p:sldId id="334" r:id="rId20"/>
    <p:sldId id="333" r:id="rId21"/>
    <p:sldId id="326" r:id="rId22"/>
    <p:sldId id="335" r:id="rId23"/>
    <p:sldId id="317" r:id="rId24"/>
    <p:sldId id="318" r:id="rId25"/>
    <p:sldId id="337" r:id="rId26"/>
    <p:sldId id="319" r:id="rId27"/>
    <p:sldId id="338" r:id="rId28"/>
    <p:sldId id="320" r:id="rId29"/>
    <p:sldId id="339" r:id="rId30"/>
    <p:sldId id="316" r:id="rId31"/>
    <p:sldId id="329" r:id="rId32"/>
    <p:sldId id="341" r:id="rId33"/>
    <p:sldId id="321" r:id="rId34"/>
    <p:sldId id="342" r:id="rId35"/>
    <p:sldId id="328" r:id="rId36"/>
    <p:sldId id="343" r:id="rId37"/>
    <p:sldId id="344" r:id="rId38"/>
    <p:sldId id="345" r:id="rId39"/>
    <p:sldId id="336" r:id="rId40"/>
    <p:sldId id="323" r:id="rId41"/>
    <p:sldId id="340" r:id="rId42"/>
    <p:sldId id="324" r:id="rId43"/>
    <p:sldId id="356" r:id="rId44"/>
  </p:sldIdLst>
  <p:sldSz cx="12188825" cy="6858000"/>
  <p:notesSz cx="6858000" cy="9144000"/>
  <p:custDataLst>
    <p:tags r:id="rId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54" d="100"/>
          <a:sy n="54" d="100"/>
        </p:scale>
        <p:origin x="96" y="2851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1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haipetri/AzureKeyVaultNet" TargetMode="External"/><Relationship Id="rId2" Type="http://schemas.openxmlformats.org/officeDocument/2006/relationships/hyperlink" Target="https://azurekeyvaultnet.azurewebsites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ica.tech/" TargetMode="External"/><Relationship Id="rId2" Type="http://schemas.openxmlformats.org/officeDocument/2006/relationships/hyperlink" Target="mailto:mihaipetri@gmail.co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aswar.zeytinsoft.com/" TargetMode="External"/><Relationship Id="rId5" Type="http://schemas.openxmlformats.org/officeDocument/2006/relationships/hyperlink" Target="mailto:Taswar@gmail.com" TargetMode="External"/><Relationship Id="rId4" Type="http://schemas.openxmlformats.org/officeDocument/2006/relationships/hyperlink" Target="https://github.com/mihaipetri/AzureKeyVaul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Get Started with</a:t>
            </a:r>
            <a:br>
              <a:rPr lang="en-US" dirty="0"/>
            </a:br>
            <a:r>
              <a:rPr lang="en-US" dirty="0"/>
              <a:t>Azure Key Vault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2" y="4800600"/>
            <a:ext cx="9493695" cy="172474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Mihai </a:t>
            </a:r>
            <a:r>
              <a:rPr lang="it-IT" dirty="0" smtClean="0"/>
              <a:t>Petrica</a:t>
            </a:r>
          </a:p>
          <a:p>
            <a:endParaRPr lang="it-IT" dirty="0" smtClean="0"/>
          </a:p>
          <a:p>
            <a:r>
              <a:rPr lang="it-IT" dirty="0" smtClean="0"/>
              <a:t>AND </a:t>
            </a:r>
          </a:p>
          <a:p>
            <a:endParaRPr lang="it-IT" dirty="0" smtClean="0"/>
          </a:p>
          <a:p>
            <a:r>
              <a:rPr lang="it-IT" dirty="0" smtClean="0"/>
              <a:t>Taswar Bhatti (</a:t>
            </a:r>
            <a:r>
              <a:rPr lang="it-IT" dirty="0" smtClean="0"/>
              <a:t>Microsoft MVP)</a:t>
            </a:r>
          </a:p>
          <a:p>
            <a:pPr algn="r"/>
            <a:r>
              <a:rPr lang="it-IT" b="1" dirty="0">
                <a:solidFill>
                  <a:schemeClr val="tx1"/>
                </a:solidFill>
              </a:rPr>
              <a:t>November 2017</a:t>
            </a:r>
          </a:p>
          <a:p>
            <a:endParaRPr lang="it-IT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48" y="3248025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12E70B-DFDB-4DD7-87EA-539B6B55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Configuration Pattern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ACCC7FE4-67CA-41B4-AD63-F3237CF27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5" y="1691141"/>
            <a:ext cx="7294250" cy="4603539"/>
          </a:xfrm>
        </p:spPr>
      </p:pic>
    </p:spTree>
    <p:extLst>
      <p:ext uri="{BB962C8B-B14F-4D97-AF65-F5344CB8AC3E}">
        <p14:creationId xmlns:p14="http://schemas.microsoft.com/office/powerpoint/2010/main" val="3805428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C2E265-CBE4-40C0-8C32-425DE4FEE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the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2BDFCF6-ED9E-4C51-9F6C-5BF31C0CB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have shared configuration, multiple application</a:t>
            </a:r>
          </a:p>
          <a:p>
            <a:r>
              <a:rPr lang="en-US" dirty="0"/>
              <a:t>You want to manage configuration centrally by DevOps</a:t>
            </a:r>
          </a:p>
          <a:p>
            <a:r>
              <a:rPr lang="en-US" dirty="0"/>
              <a:t>Provide audit for each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73804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93D95C-4EC1-4A85-98B7-ACFEA9E2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9ACBD72-BB80-4596-8620-47B52908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only have a single application there is no need to use this pattern </a:t>
            </a:r>
            <a:r>
              <a:rPr lang="en-US" dirty="0" smtClean="0"/>
              <a:t>it will make </a:t>
            </a:r>
            <a:r>
              <a:rPr lang="en-US" dirty="0"/>
              <a:t>things more </a:t>
            </a:r>
            <a:r>
              <a:rPr lang="en-US" dirty="0" smtClean="0"/>
              <a:t>complex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241" y="3122942"/>
            <a:ext cx="3894404" cy="344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0AD2E3-9AE8-4117-B687-F62AEFE4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Solution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482727-C340-4B6F-ADC1-E03FC551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Key </a:t>
            </a:r>
            <a:r>
              <a:rPr lang="en-US" dirty="0" smtClean="0"/>
              <a:t>Vault (Today’s Talk)</a:t>
            </a:r>
            <a:endParaRPr lang="en-US" dirty="0"/>
          </a:p>
          <a:p>
            <a:r>
              <a:rPr lang="en-US" dirty="0"/>
              <a:t>Vault by </a:t>
            </a:r>
            <a:r>
              <a:rPr lang="en-US" dirty="0" err="1"/>
              <a:t>Hashicorp</a:t>
            </a:r>
            <a:endParaRPr lang="en-US" dirty="0"/>
          </a:p>
          <a:p>
            <a:r>
              <a:rPr lang="en-US" dirty="0"/>
              <a:t>AWS KMS</a:t>
            </a:r>
          </a:p>
          <a:p>
            <a:r>
              <a:rPr lang="en-US" dirty="0" err="1"/>
              <a:t>Keywhiz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Key Vault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/>
          <a:lstStyle/>
          <a:p>
            <a:r>
              <a:rPr lang="en-US" dirty="0"/>
              <a:t>Safeguard cryptographic keys and secrets used by cloud applications and services </a:t>
            </a:r>
          </a:p>
          <a:p>
            <a:r>
              <a:rPr lang="en-US" dirty="0"/>
              <a:t>Use </a:t>
            </a:r>
            <a:r>
              <a:rPr lang="en-CA" dirty="0" smtClean="0"/>
              <a:t>hardware </a:t>
            </a:r>
            <a:r>
              <a:rPr lang="en-CA" dirty="0"/>
              <a:t>security modules</a:t>
            </a:r>
            <a:r>
              <a:rPr lang="en-US" dirty="0"/>
              <a:t> (HSMs)</a:t>
            </a:r>
          </a:p>
          <a:p>
            <a:r>
              <a:rPr lang="en-US" dirty="0"/>
              <a:t>Simplify and automate tasks for SSL/TLS certificates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1" y="-27384"/>
            <a:ext cx="12284285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Gemalto</a:t>
            </a:r>
            <a:r>
              <a:rPr lang="en-US" dirty="0" smtClean="0"/>
              <a:t> / </a:t>
            </a:r>
            <a:r>
              <a:rPr lang="en-US" dirty="0" err="1" smtClean="0"/>
              <a:t>SafeNet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Hardware Security Module</a:t>
            </a:r>
            <a:endParaRPr lang="en-US" dirty="0"/>
          </a:p>
        </p:txBody>
      </p:sp>
      <p:pic>
        <p:nvPicPr>
          <p:cNvPr id="1028" name="Picture 4" descr="Image result for gemalto hsm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" y="548680"/>
            <a:ext cx="12008600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Key Vault can help you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Customers can import their own keys into Azure, and manage them</a:t>
            </a:r>
          </a:p>
          <a:p>
            <a:r>
              <a:rPr lang="en-US" dirty="0"/>
              <a:t>Keys are stored in a vault and invoked by URI when needed</a:t>
            </a:r>
          </a:p>
          <a:p>
            <a:r>
              <a:rPr lang="en-US" dirty="0"/>
              <a:t>Key Vault performs cryptographic operations on behalf of the application</a:t>
            </a:r>
          </a:p>
          <a:p>
            <a:r>
              <a:rPr lang="en-US" dirty="0"/>
              <a:t>The application does not see the customers’ keys</a:t>
            </a:r>
          </a:p>
          <a:p>
            <a:r>
              <a:rPr lang="en-US" dirty="0"/>
              <a:t>Key Vault is designed so that Microsoft does not see or extract your keys</a:t>
            </a:r>
          </a:p>
          <a:p>
            <a:r>
              <a:rPr lang="en-US" dirty="0"/>
              <a:t>Near real-time logging of key usage</a:t>
            </a:r>
          </a:p>
        </p:txBody>
      </p:sp>
    </p:spTree>
    <p:extLst>
      <p:ext uri="{BB962C8B-B14F-4D97-AF65-F5344CB8AC3E}">
        <p14:creationId xmlns:p14="http://schemas.microsoft.com/office/powerpoint/2010/main" val="120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3807" y="5275"/>
            <a:ext cx="9144001" cy="504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Bring Your Own Key (BYOK)</a:t>
            </a:r>
            <a:endParaRPr lang="en-US" dirty="0"/>
          </a:p>
        </p:txBody>
      </p:sp>
      <p:pic>
        <p:nvPicPr>
          <p:cNvPr id="8194" name="Picture 2" descr="Image result for azure key vault bring your own 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9330"/>
            <a:ext cx="12188825" cy="634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868" y="44624"/>
            <a:ext cx="9144001" cy="487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57346"/>
            <a:ext cx="12188825" cy="5900654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1216848" y="469632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New-</a:t>
            </a:r>
            <a:r>
              <a:rPr lang="en-CA" sz="1200" dirty="0" err="1"/>
              <a:t>AzureRmKeyVault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</a:t>
            </a:r>
            <a:r>
              <a:rPr lang="en-CA" sz="1200" dirty="0" err="1"/>
              <a:t>ResourceGroupName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MihaiResourceGroup</a:t>
            </a:r>
            <a:r>
              <a:rPr lang="en-CA" sz="1200" dirty="0"/>
              <a:t>' -Location </a:t>
            </a:r>
            <a:r>
              <a:rPr lang="en-CA" sz="1200" dirty="0" smtClean="0"/>
              <a:t>'Canada </a:t>
            </a:r>
            <a:r>
              <a:rPr lang="en-CA" sz="1200" dirty="0"/>
              <a:t>East</a:t>
            </a:r>
            <a:r>
              <a:rPr lang="en-CA" sz="1200" dirty="0" smtClean="0"/>
              <a:t>'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6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err="1" smtClean="0">
                <a:solidFill>
                  <a:srgbClr val="FFC000"/>
                </a:solidFill>
              </a:rPr>
              <a:t>Gemalto</a:t>
            </a:r>
            <a:endParaRPr lang="en-US" sz="6000" b="1" dirty="0">
              <a:solidFill>
                <a:srgbClr val="FFC000"/>
              </a:solidFill>
            </a:endParaRPr>
          </a:p>
        </p:txBody>
      </p:sp>
      <p:pic>
        <p:nvPicPr>
          <p:cNvPr id="8194" name="Picture 2" descr="Image result for hiri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206" y="2335847"/>
            <a:ext cx="6094413" cy="333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4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Objects, identifiers, and versioning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Objects stored in Azure Key Vault (keys, secrets, certificates) retain versions whenever a new instance of an object is created, and each version has a unique identifier and URL</a:t>
            </a:r>
          </a:p>
          <a:p>
            <a:r>
              <a:rPr lang="en-CA" dirty="0"/>
              <a:t>https://{keyvault-name}.vault.azure.net/{object-type}/{object-name}/{object-version}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keys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Cryptographic keys in Azure Key Vault are represented as JSON Web Key [JWK] objects</a:t>
            </a:r>
          </a:p>
          <a:p>
            <a:r>
              <a:rPr lang="en-US" b="1" dirty="0"/>
              <a:t>RSA</a:t>
            </a:r>
            <a:r>
              <a:rPr lang="en-US" dirty="0"/>
              <a:t>: A 2048-bit RSA key. This is a "soft" key, which is processed in software by Key Vault but is stored encrypted at rest using a system key that is in an HSM</a:t>
            </a:r>
          </a:p>
          <a:p>
            <a:r>
              <a:rPr lang="en-US" b="1" dirty="0"/>
              <a:t>RSA-HSM</a:t>
            </a:r>
            <a:r>
              <a:rPr lang="en-US" dirty="0"/>
              <a:t>: An RSA key that is processed in an HSM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myvault.vault.azure.net/keys/mykey/abcdea84815e4ca8bc19cf8eb943ee88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1844" y="44624"/>
            <a:ext cx="9144001" cy="3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key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981844" y="332656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$key = Add-</a:t>
            </a:r>
            <a:r>
              <a:rPr lang="en-CA" sz="1200" dirty="0" err="1"/>
              <a:t>AzureKeyVaultKey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MihaiFirstKey</a:t>
            </a:r>
            <a:r>
              <a:rPr lang="en-CA" sz="1200" dirty="0"/>
              <a:t>' -Destination 'Software'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16360"/>
            <a:ext cx="12188825" cy="61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secrets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Secrets are octet sequences with a maximum size of 25k bytes each</a:t>
            </a:r>
          </a:p>
          <a:p>
            <a:r>
              <a:rPr lang="en-US" dirty="0"/>
              <a:t>The Azure Key Vault service does not provide any semantics for secrets; it accepts the data, encrypts and stores it, returning a secret identifier, “id”, that may be used to retrieve the secret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myvault.vault.azure.net/secrets/mysecret/abcdea54614e4ca7ge14cf2eb943ab23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45041" y="0"/>
            <a:ext cx="9144001" cy="455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secret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645041" y="473331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$secret = Set-</a:t>
            </a:r>
            <a:r>
              <a:rPr lang="en-CA" sz="1200" dirty="0" err="1"/>
              <a:t>AzureKeyVaultSecret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'</a:t>
            </a:r>
            <a:r>
              <a:rPr lang="en-CA" sz="1200" dirty="0" err="1"/>
              <a:t>SQLPassword</a:t>
            </a:r>
            <a:r>
              <a:rPr lang="en-CA" sz="1200" dirty="0"/>
              <a:t>' -</a:t>
            </a:r>
            <a:r>
              <a:rPr lang="en-CA" sz="1200" dirty="0" err="1"/>
              <a:t>SecretValue</a:t>
            </a:r>
            <a:r>
              <a:rPr lang="en-CA" sz="1200" dirty="0"/>
              <a:t> $</a:t>
            </a:r>
            <a:r>
              <a:rPr lang="en-CA" sz="1200" dirty="0" err="1"/>
              <a:t>secretvalue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62450"/>
            <a:ext cx="12188825" cy="59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certificates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Import/generate existing certificates, self-signed or Enroll from Public Certificate Authority (</a:t>
            </a:r>
            <a:r>
              <a:rPr lang="en-US" dirty="0" err="1"/>
              <a:t>DigiCert</a:t>
            </a:r>
            <a:r>
              <a:rPr lang="en-US" dirty="0"/>
              <a:t>, </a:t>
            </a:r>
            <a:r>
              <a:rPr lang="en-US" dirty="0" err="1"/>
              <a:t>GlobalSign</a:t>
            </a:r>
            <a:r>
              <a:rPr lang="en-US" dirty="0"/>
              <a:t> and </a:t>
            </a:r>
            <a:r>
              <a:rPr lang="en-US" dirty="0" err="1"/>
              <a:t>WoSign</a:t>
            </a:r>
            <a:r>
              <a:rPr lang="en-US" dirty="0"/>
              <a:t>)</a:t>
            </a:r>
          </a:p>
          <a:p>
            <a:r>
              <a:rPr lang="en-US" dirty="0"/>
              <a:t>When a Key Vault certificate is created, an addressable key and secret are also created with the same name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myvault.vault.azure.net/certificates/mycertificate/abcdea84815e4ca8bc19cf8eb943bb45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7828" y="6531"/>
            <a:ext cx="9144001" cy="542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certificate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99" y="620688"/>
            <a:ext cx="1219292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5092" cy="690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Secure your </a:t>
            </a:r>
            <a:r>
              <a:rPr lang="en-CA" dirty="0" smtClean="0"/>
              <a:t>Key Vault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Access to a key vault is controlled through two separate interfaces: management plane and data </a:t>
            </a:r>
            <a:r>
              <a:rPr lang="en-CA" dirty="0" smtClean="0"/>
              <a:t>plane</a:t>
            </a:r>
          </a:p>
          <a:p>
            <a:r>
              <a:rPr lang="en-CA" dirty="0"/>
              <a:t>Authentication establishes the identity of the </a:t>
            </a:r>
            <a:r>
              <a:rPr lang="en-CA" dirty="0" smtClean="0"/>
              <a:t>caller</a:t>
            </a:r>
          </a:p>
          <a:p>
            <a:r>
              <a:rPr lang="en-CA" dirty="0" smtClean="0"/>
              <a:t>Authorization </a:t>
            </a:r>
            <a:r>
              <a:rPr lang="en-CA" dirty="0"/>
              <a:t>determines what operations the caller is allowed to </a:t>
            </a:r>
            <a:r>
              <a:rPr lang="en-CA" dirty="0" smtClean="0"/>
              <a:t>perform</a:t>
            </a:r>
          </a:p>
          <a:p>
            <a:r>
              <a:rPr lang="en-CA" dirty="0"/>
              <a:t>For authentication both management plane and data plane use Azure Active </a:t>
            </a:r>
            <a:r>
              <a:rPr lang="en-CA" dirty="0" smtClean="0"/>
              <a:t>Directory</a:t>
            </a:r>
          </a:p>
          <a:p>
            <a:r>
              <a:rPr lang="en-CA" dirty="0"/>
              <a:t>For authorization, management plane uses role-based access control (RBAC) while data plane uses key vault access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 Key Vault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we trying to solve with Key Vault?</a:t>
            </a:r>
          </a:p>
          <a:p>
            <a:r>
              <a:rPr lang="en-US" dirty="0" smtClean="0"/>
              <a:t>Let’s step back and look at a Cloud Design Pattern</a:t>
            </a:r>
          </a:p>
          <a:p>
            <a:r>
              <a:rPr lang="en-US" dirty="0" smtClean="0"/>
              <a:t>External Configuration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9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 Control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Access Control based on Azure AD</a:t>
            </a:r>
          </a:p>
          <a:p>
            <a:r>
              <a:rPr lang="en-US" dirty="0"/>
              <a:t>Access assigned at the Vault level</a:t>
            </a:r>
          </a:p>
          <a:p>
            <a:r>
              <a:rPr lang="en-US" dirty="0"/>
              <a:t>- permissions to keys</a:t>
            </a:r>
          </a:p>
          <a:p>
            <a:r>
              <a:rPr lang="en-US" dirty="0"/>
              <a:t>- permissions to secrets</a:t>
            </a:r>
          </a:p>
          <a:p>
            <a:r>
              <a:rPr lang="en-CA" dirty="0"/>
              <a:t>Authentication against Azure AD</a:t>
            </a:r>
          </a:p>
          <a:p>
            <a:r>
              <a:rPr lang="en-CA" dirty="0"/>
              <a:t>- application ID and key</a:t>
            </a:r>
          </a:p>
          <a:p>
            <a:r>
              <a:rPr lang="en-CA" dirty="0"/>
              <a:t>- application ID and certificate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9" y="-1"/>
            <a:ext cx="12210974" cy="68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CA" dirty="0" smtClean="0"/>
              <a:t>Azure Managed </a:t>
            </a:r>
            <a:r>
              <a:rPr lang="en-CA" dirty="0"/>
              <a:t>Service Identity (MSI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16832"/>
            <a:ext cx="9134391" cy="43924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 </a:t>
            </a:r>
            <a:r>
              <a:rPr lang="en-US" dirty="0"/>
              <a:t>the credentials that need to be in your code for authenticating to cloud </a:t>
            </a:r>
            <a:r>
              <a:rPr lang="en-US" dirty="0" smtClean="0"/>
              <a:t>services</a:t>
            </a:r>
          </a:p>
          <a:p>
            <a:r>
              <a:rPr lang="en-US" dirty="0"/>
              <a:t>Azure Key Vault provides a way to securely store credentials and other keys and secrets, but your code needs to authenticate to Key Vault to retrieve </a:t>
            </a:r>
            <a:r>
              <a:rPr lang="en-US" dirty="0" smtClean="0"/>
              <a:t>them</a:t>
            </a:r>
          </a:p>
          <a:p>
            <a:r>
              <a:rPr lang="en-US" dirty="0"/>
              <a:t>Managed Service Identity (MSI) makes solving this problem simpler by giving Azure services an automatically managed identity in Azure Active Directory (Azure AD</a:t>
            </a:r>
            <a:r>
              <a:rPr lang="en-US" dirty="0" smtClean="0"/>
              <a:t>)</a:t>
            </a:r>
          </a:p>
          <a:p>
            <a:r>
              <a:rPr lang="en-US" dirty="0"/>
              <a:t>You can use this identity to authenticate to any service that supports Azure AD authentication, including Key Vault, without having any credentials in your code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4060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Logging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 smtClean="0"/>
              <a:t>Monitor </a:t>
            </a:r>
            <a:r>
              <a:rPr lang="en-CA" dirty="0"/>
              <a:t>how and when your key vaults are accessed, and by </a:t>
            </a:r>
            <a:r>
              <a:rPr lang="en-CA" dirty="0" smtClean="0"/>
              <a:t>whom</a:t>
            </a:r>
          </a:p>
          <a:p>
            <a:r>
              <a:rPr lang="en-CA" dirty="0" smtClean="0"/>
              <a:t>Save </a:t>
            </a:r>
            <a:r>
              <a:rPr lang="en-CA" dirty="0"/>
              <a:t>information in an Azure storage account that you provide</a:t>
            </a:r>
          </a:p>
          <a:p>
            <a:r>
              <a:rPr lang="en-CA" dirty="0"/>
              <a:t>Use standard Azure access control methods to secure your logs by restricting who can access </a:t>
            </a:r>
            <a:r>
              <a:rPr lang="en-CA" dirty="0" smtClean="0"/>
              <a:t>them</a:t>
            </a:r>
          </a:p>
          <a:p>
            <a:r>
              <a:rPr lang="en-CA" dirty="0"/>
              <a:t>Delete logs that you no longer want to keep in your 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38079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Pricing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/>
              <a:t>Operations (Standard or Premium) $0.030 per  10000 operations</a:t>
            </a:r>
          </a:p>
          <a:p>
            <a:r>
              <a:rPr lang="en-CA" dirty="0"/>
              <a:t>Advanced Operations (Standard or Premium) $0.150 per  10000 operations</a:t>
            </a:r>
          </a:p>
          <a:p>
            <a:r>
              <a:rPr lang="en-US" dirty="0"/>
              <a:t>Certificate Renewals (Standard or Premium)  $3.00 per renewal</a:t>
            </a:r>
          </a:p>
          <a:p>
            <a:r>
              <a:rPr lang="en-US" dirty="0"/>
              <a:t>Hardware Security Module Protected Keys (Premium only) $1.00 per key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Azure </a:t>
            </a:r>
            <a:r>
              <a:rPr lang="en-CA" dirty="0" smtClean="0"/>
              <a:t>Key Vault </a:t>
            </a:r>
            <a:r>
              <a:rPr lang="en-CA" dirty="0"/>
              <a:t>DEMO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Create Key Vault, </a:t>
            </a:r>
            <a:r>
              <a:rPr lang="en-US" dirty="0" smtClean="0"/>
              <a:t>Secrets, Keys and Certificates</a:t>
            </a:r>
            <a:endParaRPr lang="en-US" dirty="0"/>
          </a:p>
          <a:p>
            <a:r>
              <a:rPr lang="en-CA" dirty="0"/>
              <a:t>Create Azure AD Application</a:t>
            </a:r>
          </a:p>
          <a:p>
            <a:r>
              <a:rPr lang="en-CA" dirty="0"/>
              <a:t>Consuming Secrets </a:t>
            </a:r>
            <a:r>
              <a:rPr lang="en-CA" dirty="0" smtClean="0"/>
              <a:t>and Keys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 smtClean="0">
                <a:hlinkClick r:id="rId2"/>
              </a:rPr>
              <a:t>https://azurekeyvaultnet.azurewebsites.net</a:t>
            </a:r>
            <a:r>
              <a:rPr lang="en-CA" dirty="0" smtClean="0"/>
              <a:t> - live demo</a:t>
            </a:r>
            <a:endParaRPr lang="en-CA" dirty="0"/>
          </a:p>
          <a:p>
            <a:pPr marL="0" indent="0">
              <a:buNone/>
            </a:pPr>
            <a:r>
              <a:rPr lang="en-CA" dirty="0" smtClean="0">
                <a:hlinkClick r:id="rId3"/>
              </a:rPr>
              <a:t>https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github.com/mihaipetri/AzureKeyVaultNet</a:t>
            </a:r>
            <a:r>
              <a:rPr lang="en-CA" dirty="0" smtClean="0"/>
              <a:t> - demo code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01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EF61EB02-124F-4F03-BF36-41C399DB2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4"/>
            <a:ext cx="12188825" cy="68167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AA233A-1728-4EF6-88A7-8C5D2109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1" y="2547081"/>
            <a:ext cx="10512862" cy="1325218"/>
          </a:xfrm>
        </p:spPr>
        <p:txBody>
          <a:bodyPr>
            <a:normAutofit/>
          </a:bodyPr>
          <a:lstStyle/>
          <a:p>
            <a:r>
              <a:rPr lang="en-US" sz="5398" b="1" dirty="0">
                <a:solidFill>
                  <a:srgbClr val="FFC000"/>
                </a:solidFill>
              </a:rPr>
              <a:t>External Configuration Pattern</a:t>
            </a:r>
          </a:p>
        </p:txBody>
      </p:sp>
    </p:spTree>
    <p:extLst>
      <p:ext uri="{BB962C8B-B14F-4D97-AF65-F5344CB8AC3E}">
        <p14:creationId xmlns:p14="http://schemas.microsoft.com/office/powerpoint/2010/main" val="103499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Questions &amp; 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157584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Mihai Petrica</a:t>
            </a:r>
          </a:p>
          <a:p>
            <a:pPr marL="0" indent="0">
              <a:buNone/>
            </a:pPr>
            <a:r>
              <a:rPr lang="en-CA" dirty="0"/>
              <a:t>Microsoft Certified Solutions Developer</a:t>
            </a:r>
          </a:p>
          <a:p>
            <a:pPr marL="0" indent="0">
              <a:buNone/>
            </a:pPr>
            <a:r>
              <a:rPr lang="en-CA" dirty="0"/>
              <a:t>Microsoft Certified Solutions Expert</a:t>
            </a:r>
          </a:p>
          <a:p>
            <a:pPr marL="0" indent="0">
              <a:buNone/>
            </a:pPr>
            <a:r>
              <a:rPr lang="en-CA" dirty="0">
                <a:hlinkClick r:id="rId2"/>
              </a:rPr>
              <a:t>mihaipetri@gmail.com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3"/>
              </a:rPr>
              <a:t>https://www.petrica.tech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4"/>
              </a:rPr>
              <a:t>https://github.com/mihaipetri/AzureKeyVault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8427" y="1905001"/>
            <a:ext cx="4410355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Taswar Bhatti</a:t>
            </a:r>
          </a:p>
          <a:p>
            <a:pPr marL="0" indent="0">
              <a:buNone/>
            </a:pPr>
            <a:r>
              <a:rPr lang="en-US" dirty="0" smtClean="0"/>
              <a:t>Microsoft MVP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t</a:t>
            </a:r>
            <a:r>
              <a:rPr lang="en-US" dirty="0" smtClean="0">
                <a:hlinkClick r:id="rId5"/>
              </a:rPr>
              <a:t>aswar@gmail.com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6"/>
              </a:rPr>
              <a:t>http://taswar.zeytinsoft.com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38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ABE675-AB16-4763-90F6-859ADFBFE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Application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5512F2D-4249-4B74-B452-F7851A360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114" y="2631113"/>
            <a:ext cx="9594596" cy="2726447"/>
          </a:xfrm>
        </p:spPr>
      </p:pic>
    </p:spTree>
    <p:extLst>
      <p:ext uri="{BB962C8B-B14F-4D97-AF65-F5344CB8AC3E}">
        <p14:creationId xmlns:p14="http://schemas.microsoft.com/office/powerpoint/2010/main" val="190949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68CEC3-C3D4-430B-A1FA-565B8171B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Storing Configuration in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F7326C56-E2AE-41DA-849E-B8405735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50" y="1949634"/>
            <a:ext cx="3833065" cy="4093955"/>
          </a:xfrm>
        </p:spPr>
      </p:pic>
    </p:spTree>
    <p:extLst>
      <p:ext uri="{BB962C8B-B14F-4D97-AF65-F5344CB8AC3E}">
        <p14:creationId xmlns:p14="http://schemas.microsoft.com/office/powerpoint/2010/main" val="70572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17E38C-7F9B-4615-A68E-020B27213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application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xmlns="" id="{64A7BA62-ED48-411E-A80E-ED4E4BC15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7" y="1876230"/>
            <a:ext cx="3891235" cy="4156083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xmlns="" id="{0612230B-1151-4D57-BAE0-77E230B43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132" y="1863717"/>
            <a:ext cx="3891235" cy="4156083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xmlns="" id="{A5169A0C-6876-4CAD-83A7-CE861B358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082" y="1876231"/>
            <a:ext cx="3891235" cy="415608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6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200B4B-44A3-49EC-A707-81EBFA17B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Configuration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0CA569-EFEE-46B2-85BE-634292399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move configuration information out of the application deployment</a:t>
            </a:r>
          </a:p>
          <a:p>
            <a:r>
              <a:rPr lang="en-US" dirty="0"/>
              <a:t>This pattern can provide for easier management and control of configuration data</a:t>
            </a:r>
          </a:p>
          <a:p>
            <a:r>
              <a:rPr lang="en-US" dirty="0"/>
              <a:t>For sharing configuration data across applications and </a:t>
            </a:r>
            <a:r>
              <a:rPr lang="en-US" dirty="0" smtClean="0"/>
              <a:t>other application </a:t>
            </a:r>
            <a:r>
              <a:rPr lang="en-US" dirty="0"/>
              <a:t>instances</a:t>
            </a:r>
          </a:p>
        </p:txBody>
      </p:sp>
    </p:spTree>
    <p:extLst>
      <p:ext uri="{BB962C8B-B14F-4D97-AF65-F5344CB8AC3E}">
        <p14:creationId xmlns:p14="http://schemas.microsoft.com/office/powerpoint/2010/main" val="319338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442B94-D795-429E-B19E-2DB8797C3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2CDA0C-C851-4C9A-A220-37AA9CB09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becomes part of deployment</a:t>
            </a:r>
          </a:p>
          <a:p>
            <a:r>
              <a:rPr lang="en-US" dirty="0"/>
              <a:t>Multiple applications share the same configuration</a:t>
            </a:r>
          </a:p>
          <a:p>
            <a:r>
              <a:rPr lang="en-US" dirty="0"/>
              <a:t>Hard to have access control over the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1462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elements/1.1/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622</TotalTime>
  <Words>966</Words>
  <Application>Microsoft Office PowerPoint</Application>
  <PresentationFormat>Custom</PresentationFormat>
  <Paragraphs>120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Corbel</vt:lpstr>
      <vt:lpstr>Digital Blue Tunnel 16x9</vt:lpstr>
      <vt:lpstr>Get Started with Azure Key Vault</vt:lpstr>
      <vt:lpstr>Gemalto</vt:lpstr>
      <vt:lpstr>Azure Key Vault</vt:lpstr>
      <vt:lpstr>External Configuration Pattern</vt:lpstr>
      <vt:lpstr>Typical Application</vt:lpstr>
      <vt:lpstr>Storing Configuration in file</vt:lpstr>
      <vt:lpstr>Multiple application</vt:lpstr>
      <vt:lpstr>External Configuration Pattern</vt:lpstr>
      <vt:lpstr>Problems</vt:lpstr>
      <vt:lpstr>External Configuration Pattern</vt:lpstr>
      <vt:lpstr>When to use the pattern</vt:lpstr>
      <vt:lpstr>When not to use</vt:lpstr>
      <vt:lpstr>Cloud Solution Offerings</vt:lpstr>
      <vt:lpstr>What is Azure Key Vault ?</vt:lpstr>
      <vt:lpstr>PowerPoint Presentation</vt:lpstr>
      <vt:lpstr>Gemalto / SafeNet –  Hardware Security Module</vt:lpstr>
      <vt:lpstr>How Azure Key Vault can help you ?</vt:lpstr>
      <vt:lpstr>Bring Your Own Key (BYOK)</vt:lpstr>
      <vt:lpstr>Create a Key Vault</vt:lpstr>
      <vt:lpstr>Objects, identifiers, and versioning</vt:lpstr>
      <vt:lpstr>Azure Key Vault keys</vt:lpstr>
      <vt:lpstr>Create a Key Vault key</vt:lpstr>
      <vt:lpstr>Azure Key Vault secrets</vt:lpstr>
      <vt:lpstr>Create a Key Vault secret</vt:lpstr>
      <vt:lpstr>Azure Key Vault certificates</vt:lpstr>
      <vt:lpstr>Create a Key Vault certificate</vt:lpstr>
      <vt:lpstr>PowerPoint Presentation</vt:lpstr>
      <vt:lpstr>PowerPoint Presentation</vt:lpstr>
      <vt:lpstr>Secure your Key Vault</vt:lpstr>
      <vt:lpstr>Access Control</vt:lpstr>
      <vt:lpstr>PowerPoint Presentation</vt:lpstr>
      <vt:lpstr>PowerPoint Presentation</vt:lpstr>
      <vt:lpstr>Azure Managed Service Identity (MSI)</vt:lpstr>
      <vt:lpstr>PowerPoint Presentation</vt:lpstr>
      <vt:lpstr>PowerPoint Presentation</vt:lpstr>
      <vt:lpstr>Azure Key Vault Logging</vt:lpstr>
      <vt:lpstr>Azure Key Vault Pricing</vt:lpstr>
      <vt:lpstr>PowerPoint Presentation</vt:lpstr>
      <vt:lpstr>Azure Key Vault DEMO</vt:lpstr>
      <vt:lpstr>Questions &amp;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Azure Key Vault</dc:title>
  <dc:creator>Mihai Petrica</dc:creator>
  <cp:lastModifiedBy>Bhatti Taswar</cp:lastModifiedBy>
  <cp:revision>85</cp:revision>
  <dcterms:created xsi:type="dcterms:W3CDTF">2017-10-22T23:42:45Z</dcterms:created>
  <dcterms:modified xsi:type="dcterms:W3CDTF">2017-11-17T20:27:02Z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